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59" r:id="rId4"/>
    <p:sldId id="258" r:id="rId5"/>
    <p:sldId id="271" r:id="rId6"/>
    <p:sldId id="285" r:id="rId7"/>
    <p:sldId id="264" r:id="rId8"/>
    <p:sldId id="284" r:id="rId9"/>
    <p:sldId id="270" r:id="rId10"/>
    <p:sldId id="276" r:id="rId11"/>
    <p:sldId id="272" r:id="rId12"/>
    <p:sldId id="277" r:id="rId13"/>
    <p:sldId id="278" r:id="rId14"/>
    <p:sldId id="275" r:id="rId15"/>
    <p:sldId id="279" r:id="rId16"/>
    <p:sldId id="286" r:id="rId17"/>
    <p:sldId id="280" r:id="rId18"/>
    <p:sldId id="281" r:id="rId19"/>
    <p:sldId id="282" r:id="rId20"/>
    <p:sldId id="283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C10D-95E1-42DC-A8CA-C2694B724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E1D13-4312-4D40-B886-F5C0562DC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5BF3D-9BB1-44E0-BCD5-D7F4BA3E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C4685-203A-4024-BC18-8190E870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F8B9B-9A16-47DC-98E5-D3514ADE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5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E0BB-9856-42AF-B9E4-133F3DD9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72854-2D60-4047-A57B-945BA8CA7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B909-C0B6-4AC3-9AA4-E7EEBF60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4DB0-4D02-4077-99F2-E44D323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4CBE-A92D-4E18-898A-BE98A389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422DE-8A9D-480F-A111-28883363F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6FB8F-D93B-40FB-9339-40E8E0F74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972B7-8A17-4888-A4E6-C430F146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CB638-9F4B-4A64-A986-9630D849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D6DA-1D68-4BB5-AB9A-FEB6B628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CF7C-19D1-4AA1-A420-B1E95E59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DA9D-A247-49FB-A9E1-62D333484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D7AD2-5A07-46DE-B188-1EDB3A84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9023E-2F99-455C-9CD1-CF9A2C58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3196-9BE6-46A8-8A9E-7C8D0CB3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BD62-92C4-409B-A435-4F545607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B7FF-0432-4AB8-B125-497C745BD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2656-DED5-48EC-BE96-5D1AAC9E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AA07-1AC5-40AC-A0CF-D042BE54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F920D-B88D-4FD6-BFD0-BF998751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AB47-E57F-4E4B-94D4-079B7D54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B671-A9A6-49B8-8E88-3403F4473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72A-B061-40E0-B7E5-4B3BC881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513B1-0D31-4DCE-8588-4C2C373E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91C8A-B321-4E60-ABBD-BEE03445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2252E-1E11-47DE-8F21-0094A5D0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1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FC7F-334E-471E-B1A1-1A9CFB3A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A490-CE47-4A2B-85D3-69BACAFD0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51CC8-6B62-4596-8C96-820869280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E6FE8-36F3-44C5-B6B4-A2ED84A1E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3CF3F-47E1-4BC3-82F0-3D8E9269F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401BD-B049-4462-8EF6-833309F9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43F9B-A565-4EFB-A5C6-5A952748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D0D2-1C76-4E73-9914-ACDD6861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1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4DD9-7F4C-482B-B987-3EECB57D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F805C-7ECD-4E57-9ED6-C4F36F89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62916-E61D-461D-BF94-855A297FD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548EA-E212-4691-A0AE-EB85603A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7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D1033-E788-4F7A-B46C-58178E27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1B050-D456-45AD-A677-30E16A0F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BA85F-BE24-4D1A-A31F-2982AC83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67DF-8C08-41C8-9CF7-13585CB4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3293-D7B3-4C9E-913D-5FFA62FC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594D-1919-43A2-A44A-D7D0CD0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D474-DA21-426D-9184-150E840F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6F88-A506-40FE-8FD6-37416C1E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BA347-8B03-462B-A844-1972F487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9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A1CF-D42C-43A3-8EBB-4810E22E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BC601-CE4A-443D-9C55-5E0D90DE3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E6DC6-C2E9-43EF-8F73-9D4E7413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B8E9A-02A4-44D7-9EB3-E8E11968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EBF6D-F5E5-40B7-9A67-F1DFE586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D8117-B4AC-48F1-B946-E0B954DE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8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0AD49-3961-4314-B464-2E7D183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9A11-781E-4FB2-8417-1F7AB09DB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846FF-7793-4583-9FE8-04886C666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A6877-A7A9-4522-8A46-2003928CF08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E4416-8094-495D-A064-F7C4BA8D2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DB45-435F-46E6-947A-8F8F8CB63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://en.wikipedia.org/wiki/File:Modular_Kitchen.jp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://en.wikipedia.org/wiki/File:Modular_Kitchen.jp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hyperlink" Target="http://homedesigner8.blogspot.com/2015/07/kitchen-designs-accessories.html" TargetMode="External"/><Relationship Id="rId3" Type="http://schemas.openxmlformats.org/officeDocument/2006/relationships/hyperlink" Target="https://openclipart.org/detail/122473/fwd__bubble_hand_drawn-by-rejon-177666" TargetMode="External"/><Relationship Id="rId7" Type="http://schemas.openxmlformats.org/officeDocument/2006/relationships/hyperlink" Target="http://commons.wikimedia.org/wiki/File:Beautiful_Home_with_roof_and_green_Lawns_in_Dallas.jpg" TargetMode="External"/><Relationship Id="rId12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hyperlink" Target="http://louch.org/dailyyak/2006/05/online-open-house-3rd-bedroom.html" TargetMode="External"/><Relationship Id="rId5" Type="http://schemas.openxmlformats.org/officeDocument/2006/relationships/hyperlink" Target="http://commons.wikimedia.org/wiki/File:Single-family_home.jpg" TargetMode="Externa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hyperlink" Target="http://freshlycompleted.blogspot.com/2014/08/10-beautiful-master-bedroom-ideas.html" TargetMode="External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3" Type="http://schemas.openxmlformats.org/officeDocument/2006/relationships/image" Target="../media/image9.jpg"/><Relationship Id="rId21" Type="http://schemas.openxmlformats.org/officeDocument/2006/relationships/image" Target="../media/image27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23" Type="http://schemas.openxmlformats.org/officeDocument/2006/relationships/image" Target="../media/image29.jpg"/><Relationship Id="rId10" Type="http://schemas.openxmlformats.org/officeDocument/2006/relationships/image" Target="../media/image16.jpg"/><Relationship Id="rId19" Type="http://schemas.openxmlformats.org/officeDocument/2006/relationships/image" Target="../media/image25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Relationship Id="rId22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5" Type="http://schemas.openxmlformats.org/officeDocument/2006/relationships/image" Target="../media/image35.svg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://en.wikipedia.org/wiki/File:Modular_Kitchen.jpg" TargetMode="External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4172C9-A67C-4239-9C6D-77BC830F1CC4}"/>
              </a:ext>
            </a:extLst>
          </p:cNvPr>
          <p:cNvSpPr txBox="1"/>
          <p:nvPr/>
        </p:nvSpPr>
        <p:spPr>
          <a:xfrm>
            <a:off x="2947987" y="1266825"/>
            <a:ext cx="6296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600" dirty="0"/>
          </a:p>
          <a:p>
            <a:pPr algn="ctr"/>
            <a:r>
              <a:rPr lang="en-US" sz="6600" dirty="0"/>
              <a:t>Building an  Image Classifier </a:t>
            </a:r>
          </a:p>
        </p:txBody>
      </p:sp>
    </p:spTree>
    <p:extLst>
      <p:ext uri="{BB962C8B-B14F-4D97-AF65-F5344CB8AC3E}">
        <p14:creationId xmlns:p14="http://schemas.microsoft.com/office/powerpoint/2010/main" val="27482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65953" y="4209528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6761" y="543129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8035084" y="371694"/>
            <a:ext cx="3899007" cy="3237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E7071E-EF8A-45DB-A030-68B851DE5F02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Precision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49549E-7668-4792-8632-E1C7C8EA3051}"/>
              </a:ext>
            </a:extLst>
          </p:cNvPr>
          <p:cNvSpPr txBox="1"/>
          <p:nvPr/>
        </p:nvSpPr>
        <p:spPr>
          <a:xfrm>
            <a:off x="6489725" y="808555"/>
            <a:ext cx="1619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/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2/4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8035084" y="3694884"/>
            <a:ext cx="3899006" cy="29645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382117" y="3797174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456A77-ED84-43A8-96A1-5C49D274CF81}"/>
              </a:ext>
            </a:extLst>
          </p:cNvPr>
          <p:cNvSpPr txBox="1"/>
          <p:nvPr/>
        </p:nvSpPr>
        <p:spPr>
          <a:xfrm>
            <a:off x="6687782" y="4909804"/>
            <a:ext cx="146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1/2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9B60B143-C662-469F-858C-A4C536D10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D83F598F-9902-4B82-89A2-8ABE8E96EDA5}"/>
              </a:ext>
            </a:extLst>
          </p:cNvPr>
          <p:cNvSpPr/>
          <p:nvPr/>
        </p:nvSpPr>
        <p:spPr>
          <a:xfrm>
            <a:off x="563403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BDD1A3B8-770D-43ED-A965-7062F8B1E25C}"/>
              </a:ext>
            </a:extLst>
          </p:cNvPr>
          <p:cNvSpPr/>
          <p:nvPr/>
        </p:nvSpPr>
        <p:spPr>
          <a:xfrm>
            <a:off x="4710112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5D534-EFCF-4E1F-81A6-391666D8D526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73699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12384" y="4243399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12384" y="545953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305008" y="223503"/>
            <a:ext cx="3050614" cy="3742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E7071E-EF8A-45DB-A030-68B851DE5F02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RECALL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49549E-7668-4792-8632-E1C7C8EA3051}"/>
              </a:ext>
            </a:extLst>
          </p:cNvPr>
          <p:cNvSpPr txBox="1"/>
          <p:nvPr/>
        </p:nvSpPr>
        <p:spPr>
          <a:xfrm>
            <a:off x="3297221" y="782251"/>
            <a:ext cx="1619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/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2/3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243706" y="4068473"/>
            <a:ext cx="3583242" cy="27969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295027" y="3608839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456A77-ED84-43A8-96A1-5C49D274CF81}"/>
              </a:ext>
            </a:extLst>
          </p:cNvPr>
          <p:cNvSpPr txBox="1"/>
          <p:nvPr/>
        </p:nvSpPr>
        <p:spPr>
          <a:xfrm>
            <a:off x="3734450" y="5016693"/>
            <a:ext cx="146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1/3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1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5662238A-2782-40E0-AD05-CD286E67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0F914E9C-088D-463A-8F8B-8DC64A9A57A5}"/>
              </a:ext>
            </a:extLst>
          </p:cNvPr>
          <p:cNvSpPr/>
          <p:nvPr/>
        </p:nvSpPr>
        <p:spPr>
          <a:xfrm>
            <a:off x="563403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FEBD6450-7478-4C49-A83D-C9B02BBDEA9A}"/>
              </a:ext>
            </a:extLst>
          </p:cNvPr>
          <p:cNvSpPr/>
          <p:nvPr/>
        </p:nvSpPr>
        <p:spPr>
          <a:xfrm>
            <a:off x="519588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F962-201D-4626-9DAC-A12896CCF96D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243203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ED86C0-5F0A-4E62-97F9-7E044879CB2D}"/>
              </a:ext>
            </a:extLst>
          </p:cNvPr>
          <p:cNvSpPr txBox="1"/>
          <p:nvPr/>
        </p:nvSpPr>
        <p:spPr>
          <a:xfrm>
            <a:off x="3661506" y="517090"/>
            <a:ext cx="5306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F1- Score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A210D-7AF9-443C-8DDB-9398090B4306}"/>
              </a:ext>
            </a:extLst>
          </p:cNvPr>
          <p:cNvCxnSpPr/>
          <p:nvPr/>
        </p:nvCxnSpPr>
        <p:spPr>
          <a:xfrm flipV="1">
            <a:off x="3079261" y="3235569"/>
            <a:ext cx="7010400" cy="724877"/>
          </a:xfrm>
          <a:prstGeom prst="line">
            <a:avLst/>
          </a:prstGeom>
          <a:ln w="82550">
            <a:solidFill>
              <a:srgbClr val="467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EF46975F-9BB6-499C-A6DC-195CB8BB1EBC}"/>
              </a:ext>
            </a:extLst>
          </p:cNvPr>
          <p:cNvSpPr/>
          <p:nvPr/>
        </p:nvSpPr>
        <p:spPr>
          <a:xfrm>
            <a:off x="2829169" y="2797908"/>
            <a:ext cx="656493" cy="1023815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D1CAC84-072C-4C71-89A6-3CBF0B3ED9EA}"/>
              </a:ext>
            </a:extLst>
          </p:cNvPr>
          <p:cNvSpPr/>
          <p:nvPr/>
        </p:nvSpPr>
        <p:spPr>
          <a:xfrm rot="10800000">
            <a:off x="9683260" y="3374292"/>
            <a:ext cx="656493" cy="102381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F7FB5-4D46-4965-A234-C5E79D2E5564}"/>
              </a:ext>
            </a:extLst>
          </p:cNvPr>
          <p:cNvSpPr txBox="1"/>
          <p:nvPr/>
        </p:nvSpPr>
        <p:spPr>
          <a:xfrm>
            <a:off x="2071076" y="2409988"/>
            <a:ext cx="201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D696F-AA4A-4BD1-BA63-80803454D4D2}"/>
              </a:ext>
            </a:extLst>
          </p:cNvPr>
          <p:cNvSpPr txBox="1"/>
          <p:nvPr/>
        </p:nvSpPr>
        <p:spPr>
          <a:xfrm>
            <a:off x="9003321" y="4536829"/>
            <a:ext cx="201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Recall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9804ADD-2E2A-4ED0-ACAC-630A27C33CF5}"/>
              </a:ext>
            </a:extLst>
          </p:cNvPr>
          <p:cNvSpPr/>
          <p:nvPr/>
        </p:nvSpPr>
        <p:spPr>
          <a:xfrm>
            <a:off x="5056552" y="3666731"/>
            <a:ext cx="2516555" cy="20918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05900-63AE-4A61-BF09-E343D8322F30}"/>
              </a:ext>
            </a:extLst>
          </p:cNvPr>
          <p:cNvSpPr txBox="1"/>
          <p:nvPr/>
        </p:nvSpPr>
        <p:spPr>
          <a:xfrm>
            <a:off x="4391025" y="1263484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Harmonic Average of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3538442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2F3A0C0E-C823-45F5-9B07-DDB95AC1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6EA81252-A1FF-417A-A69C-64F015D1402A}"/>
              </a:ext>
            </a:extLst>
          </p:cNvPr>
          <p:cNvSpPr/>
          <p:nvPr/>
        </p:nvSpPr>
        <p:spPr>
          <a:xfrm>
            <a:off x="5634037" y="553129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8E88B9-F083-46AF-BA81-55E32207DD54}"/>
              </a:ext>
            </a:extLst>
          </p:cNvPr>
          <p:cNvSpPr txBox="1"/>
          <p:nvPr/>
        </p:nvSpPr>
        <p:spPr>
          <a:xfrm>
            <a:off x="3200400" y="2705725"/>
            <a:ext cx="579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Some Incorrectly labelled Images</a:t>
            </a:r>
          </a:p>
        </p:txBody>
      </p:sp>
    </p:spTree>
    <p:extLst>
      <p:ext uri="{BB962C8B-B14F-4D97-AF65-F5344CB8AC3E}">
        <p14:creationId xmlns:p14="http://schemas.microsoft.com/office/powerpoint/2010/main" val="392760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athroom with a sink and a mirror&#10;&#10;Description generated with high confidence">
            <a:extLst>
              <a:ext uri="{FF2B5EF4-FFF2-40B4-BE49-F238E27FC236}">
                <a16:creationId xmlns:a16="http://schemas.microsoft.com/office/drawing/2014/main" id="{B617ADAB-DDCA-4F93-B8C7-AB0B9A256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82" y="830311"/>
            <a:ext cx="3235900" cy="324737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2B9CF8-93E6-4E8B-B150-4BC2E04BD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108749"/>
              </p:ext>
            </p:extLst>
          </p:nvPr>
        </p:nvGraphicFramePr>
        <p:xfrm>
          <a:off x="1527132" y="460378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94762021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371950812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419811340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607877941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00068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pantry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bathroom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kitchen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07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19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athroom, indoor&#10;&#10;Description generated with high confidence">
            <a:extLst>
              <a:ext uri="{FF2B5EF4-FFF2-40B4-BE49-F238E27FC236}">
                <a16:creationId xmlns:a16="http://schemas.microsoft.com/office/drawing/2014/main" id="{9354C7FA-D3EB-4BC2-8D75-BA9FF4C2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48" y="437375"/>
            <a:ext cx="3691003" cy="373041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34892"/>
              </p:ext>
            </p:extLst>
          </p:nvPr>
        </p:nvGraphicFramePr>
        <p:xfrm>
          <a:off x="1160389" y="4443565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56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478865"/>
              </p:ext>
            </p:extLst>
          </p:nvPr>
        </p:nvGraphicFramePr>
        <p:xfrm>
          <a:off x="1931914" y="433879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Dining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  <p:pic>
        <p:nvPicPr>
          <p:cNvPr id="4" name="Picture 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DC6DDE32-B897-463E-B754-C249B295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631923"/>
            <a:ext cx="3150750" cy="31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0C4FAA9-2DAF-4D3E-845E-E59E9C0D9ACB}"/>
              </a:ext>
            </a:extLst>
          </p:cNvPr>
          <p:cNvGrpSpPr/>
          <p:nvPr/>
        </p:nvGrpSpPr>
        <p:grpSpPr>
          <a:xfrm>
            <a:off x="772213" y="360881"/>
            <a:ext cx="11108861" cy="5724811"/>
            <a:chOff x="772213" y="360881"/>
            <a:chExt cx="11108861" cy="5724811"/>
          </a:xfrm>
        </p:grpSpPr>
        <p:pic>
          <p:nvPicPr>
            <p:cNvPr id="3" name="Picture 2" descr="A black and silver phone&#10;&#10;Description generated with high confidence">
              <a:extLst>
                <a:ext uri="{FF2B5EF4-FFF2-40B4-BE49-F238E27FC236}">
                  <a16:creationId xmlns:a16="http://schemas.microsoft.com/office/drawing/2014/main" id="{C0A00333-4B1F-464A-BDA7-A3C6B930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rot="948572">
              <a:off x="3726167" y="1401784"/>
              <a:ext cx="4890179" cy="4003142"/>
            </a:xfrm>
            <a:prstGeom prst="rect">
              <a:avLst/>
            </a:prstGeom>
          </p:spPr>
        </p:pic>
        <p:pic>
          <p:nvPicPr>
            <p:cNvPr id="12" name="Picture 11" descr="A large brick building with grass in front of a house&#10;&#10;Description generated with very high confidence">
              <a:extLst>
                <a:ext uri="{FF2B5EF4-FFF2-40B4-BE49-F238E27FC236}">
                  <a16:creationId xmlns:a16="http://schemas.microsoft.com/office/drawing/2014/main" id="{4AF4B4CC-CFE0-4459-A0FA-71C865E7C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72213" y="613829"/>
              <a:ext cx="2743200" cy="2071116"/>
            </a:xfrm>
            <a:prstGeom prst="rect">
              <a:avLst/>
            </a:prstGeom>
          </p:spPr>
        </p:pic>
        <p:pic>
          <p:nvPicPr>
            <p:cNvPr id="15" name="Picture 14" descr="A small church in the corner of a house&#10;&#10;Description generated with very high confidence">
              <a:extLst>
                <a:ext uri="{FF2B5EF4-FFF2-40B4-BE49-F238E27FC236}">
                  <a16:creationId xmlns:a16="http://schemas.microsoft.com/office/drawing/2014/main" id="{AC6BD607-0115-4461-AC6E-44496E1D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72213" y="3989243"/>
              <a:ext cx="2743200" cy="2057400"/>
            </a:xfrm>
            <a:prstGeom prst="rect">
              <a:avLst/>
            </a:prstGeom>
          </p:spPr>
        </p:pic>
        <p:pic>
          <p:nvPicPr>
            <p:cNvPr id="29" name="Picture 28" descr="A large white bed in a room&#10;&#10;Description generated with very high confidence">
              <a:extLst>
                <a:ext uri="{FF2B5EF4-FFF2-40B4-BE49-F238E27FC236}">
                  <a16:creationId xmlns:a16="http://schemas.microsoft.com/office/drawing/2014/main" id="{9019D462-084A-4C09-B936-AD9238E67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91946" y="3725594"/>
              <a:ext cx="2131728" cy="1423994"/>
            </a:xfrm>
            <a:prstGeom prst="rect">
              <a:avLst/>
            </a:prstGeom>
          </p:spPr>
        </p:pic>
        <p:pic>
          <p:nvPicPr>
            <p:cNvPr id="30" name="Picture 29" descr="A bedroom with a bed in a room&#10;&#10;Description generated with very high confidence">
              <a:extLst>
                <a:ext uri="{FF2B5EF4-FFF2-40B4-BE49-F238E27FC236}">
                  <a16:creationId xmlns:a16="http://schemas.microsoft.com/office/drawing/2014/main" id="{DC2962C5-4CA3-49CB-A900-9F408FE1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85691" y="360881"/>
              <a:ext cx="2057400" cy="1543050"/>
            </a:xfrm>
            <a:prstGeom prst="rect">
              <a:avLst/>
            </a:prstGeom>
          </p:spPr>
        </p:pic>
        <p:pic>
          <p:nvPicPr>
            <p:cNvPr id="31" name="Picture 30" descr="A kitchen with stainless steel appliances and wooden cabinets&#10;&#10;Description generated with very high confidence">
              <a:extLst>
                <a:ext uri="{FF2B5EF4-FFF2-40B4-BE49-F238E27FC236}">
                  <a16:creationId xmlns:a16="http://schemas.microsoft.com/office/drawing/2014/main" id="{65F851A0-D2FE-4998-AE13-E8632D97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823674" y="865807"/>
              <a:ext cx="2057400" cy="15671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47FDB7-6BD4-4AC4-B4F9-A69BA9782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3674" y="4714092"/>
              <a:ext cx="2057400" cy="13716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5FE2FFE-0413-4125-9F97-E02F38E8D3A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343" y="1903931"/>
              <a:ext cx="1828944" cy="10355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1E1A762-74E3-4EC8-9EE3-D06629B73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7435" y="3429000"/>
              <a:ext cx="1864852" cy="1826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276CE69A-4972-47F5-AC55-78F60B8A74F9}"/>
                </a:ext>
              </a:extLst>
            </p:cNvPr>
            <p:cNvSpPr/>
            <p:nvPr/>
          </p:nvSpPr>
          <p:spPr>
            <a:xfrm>
              <a:off x="6951216" y="2939489"/>
              <a:ext cx="630314" cy="31480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94E58D-EC9D-4EA5-A45E-51BEA81653B4}"/>
                </a:ext>
              </a:extLst>
            </p:cNvPr>
            <p:cNvSpPr txBox="1"/>
            <p:nvPr/>
          </p:nvSpPr>
          <p:spPr>
            <a:xfrm>
              <a:off x="10610400" y="3163478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Kitchen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679CD2-878F-41A4-8BE6-E1A27D9D5ED3}"/>
                </a:ext>
              </a:extLst>
            </p:cNvPr>
            <p:cNvSpPr txBox="1"/>
            <p:nvPr/>
          </p:nvSpPr>
          <p:spPr>
            <a:xfrm>
              <a:off x="8168640" y="2500616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Bedroom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4C54F35-2277-406D-9087-4A8BBEDE1913}"/>
                </a:ext>
              </a:extLst>
            </p:cNvPr>
            <p:cNvCxnSpPr/>
            <p:nvPr/>
          </p:nvCxnSpPr>
          <p:spPr>
            <a:xfrm flipV="1">
              <a:off x="8714391" y="202410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A5A2DD-EEB5-4274-9E37-FE590A272169}"/>
                </a:ext>
              </a:extLst>
            </p:cNvPr>
            <p:cNvCxnSpPr/>
            <p:nvPr/>
          </p:nvCxnSpPr>
          <p:spPr>
            <a:xfrm>
              <a:off x="8743732" y="3009530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F5809CF-27C1-40AC-9BE4-6A0EE2CC7B32}"/>
                </a:ext>
              </a:extLst>
            </p:cNvPr>
            <p:cNvCxnSpPr/>
            <p:nvPr/>
          </p:nvCxnSpPr>
          <p:spPr>
            <a:xfrm flipV="1">
              <a:off x="11185492" y="261192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FED6AE7-DD5C-47CB-BC36-3CC9E808D690}"/>
                </a:ext>
              </a:extLst>
            </p:cNvPr>
            <p:cNvCxnSpPr/>
            <p:nvPr/>
          </p:nvCxnSpPr>
          <p:spPr>
            <a:xfrm>
              <a:off x="11185492" y="3820416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892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02943"/>
              </p:ext>
            </p:extLst>
          </p:nvPr>
        </p:nvGraphicFramePr>
        <p:xfrm>
          <a:off x="1931914" y="433879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StairsCase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Corridor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Stairscase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Diningroom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  <p:pic>
        <p:nvPicPr>
          <p:cNvPr id="5" name="Picture 4" descr="A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DC07E584-CAD2-41C6-97FE-1E3FDAA33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467326"/>
            <a:ext cx="3267329" cy="33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9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A6071-34FB-47D3-9584-8A1495CFAD02}"/>
              </a:ext>
            </a:extLst>
          </p:cNvPr>
          <p:cNvSpPr txBox="1"/>
          <p:nvPr/>
        </p:nvSpPr>
        <p:spPr>
          <a:xfrm>
            <a:off x="1781176" y="333137"/>
            <a:ext cx="901065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/>
              <a:t>What Next:</a:t>
            </a:r>
          </a:p>
          <a:p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/>
              <a:t>Extract features from a deeper layer of the neural network</a:t>
            </a:r>
          </a:p>
          <a:p>
            <a:pPr marL="342900" indent="-342900">
              <a:buAutoNum type="arabicPeriod"/>
            </a:pPr>
            <a:r>
              <a:rPr lang="en-US" sz="4000" dirty="0"/>
              <a:t>Evaluate other neural networks for feature extraction</a:t>
            </a:r>
          </a:p>
          <a:p>
            <a:pPr marL="342900" indent="-342900">
              <a:buAutoNum type="arabicPeriod"/>
            </a:pPr>
            <a:r>
              <a:rPr lang="en-US" sz="4000" dirty="0"/>
              <a:t>More insight into the classification process : LIME</a:t>
            </a:r>
          </a:p>
          <a:p>
            <a:pPr marL="342900" indent="-342900">
              <a:buAutoNum type="arabicPeriod"/>
            </a:pPr>
            <a:r>
              <a:rPr lang="en-US" sz="4000" dirty="0"/>
              <a:t>Increase number of images.</a:t>
            </a:r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9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C0ACCCA-ADBF-4592-A1DC-9A58BD4ADD1D}"/>
              </a:ext>
            </a:extLst>
          </p:cNvPr>
          <p:cNvGrpSpPr/>
          <p:nvPr/>
        </p:nvGrpSpPr>
        <p:grpSpPr>
          <a:xfrm>
            <a:off x="404810" y="367505"/>
            <a:ext cx="11543518" cy="6414806"/>
            <a:chOff x="404810" y="367505"/>
            <a:chExt cx="11543518" cy="6414806"/>
          </a:xfrm>
        </p:grpSpPr>
        <p:pic>
          <p:nvPicPr>
            <p:cNvPr id="3" name="Picture 2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0AF0793A-4114-4C9B-B959-08DD5D4C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7" y="400050"/>
              <a:ext cx="1371600" cy="1028700"/>
            </a:xfrm>
            <a:prstGeom prst="rect">
              <a:avLst/>
            </a:prstGeom>
          </p:spPr>
        </p:pic>
        <p:pic>
          <p:nvPicPr>
            <p:cNvPr id="5" name="Picture 4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42ECB2E2-3134-4D06-A45A-2F2C4095E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437357"/>
              <a:ext cx="1123951" cy="1498601"/>
            </a:xfrm>
            <a:prstGeom prst="rect">
              <a:avLst/>
            </a:prstGeom>
          </p:spPr>
        </p:pic>
        <p:pic>
          <p:nvPicPr>
            <p:cNvPr id="7" name="Picture 6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00E385B4-9C67-40DA-80F3-D81FEBF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447675"/>
              <a:ext cx="1638300" cy="1228725"/>
            </a:xfrm>
            <a:prstGeom prst="rect">
              <a:avLst/>
            </a:prstGeom>
          </p:spPr>
        </p:pic>
        <p:pic>
          <p:nvPicPr>
            <p:cNvPr id="9" name="Picture 8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E06107EB-03F5-4A7A-899D-F12C72EF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825" y="447675"/>
              <a:ext cx="1866900" cy="1400175"/>
            </a:xfrm>
            <a:prstGeom prst="rect">
              <a:avLst/>
            </a:prstGeom>
          </p:spPr>
        </p:pic>
        <p:pic>
          <p:nvPicPr>
            <p:cNvPr id="11" name="Picture 10" descr="A living room filled with furniture and a wood floor&#10;&#10;Description generated with very high confidence">
              <a:extLst>
                <a:ext uri="{FF2B5EF4-FFF2-40B4-BE49-F238E27FC236}">
                  <a16:creationId xmlns:a16="http://schemas.microsoft.com/office/drawing/2014/main" id="{89945CBF-D123-48F9-A149-40EB7ECD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99" y="1993105"/>
              <a:ext cx="1466850" cy="14668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A51259-C594-42B0-9E5A-77E4F2F6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194" y="2209800"/>
              <a:ext cx="1219200" cy="1219200"/>
            </a:xfrm>
            <a:prstGeom prst="rect">
              <a:avLst/>
            </a:prstGeom>
          </p:spPr>
        </p:pic>
        <p:pic>
          <p:nvPicPr>
            <p:cNvPr id="15" name="Picture 14" descr="A large bed sitting in a room&#10;&#10;Description generated with very high confidence">
              <a:extLst>
                <a:ext uri="{FF2B5EF4-FFF2-40B4-BE49-F238E27FC236}">
                  <a16:creationId xmlns:a16="http://schemas.microsoft.com/office/drawing/2014/main" id="{4B7CE64A-32FA-4B72-9FC9-1DEC623C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924" y="1992311"/>
              <a:ext cx="1400175" cy="1400175"/>
            </a:xfrm>
            <a:prstGeom prst="rect">
              <a:avLst/>
            </a:prstGeom>
          </p:spPr>
        </p:pic>
        <p:pic>
          <p:nvPicPr>
            <p:cNvPr id="17" name="Picture 16" descr="A room filled with furniture and a bed&#10;&#10;Description generated with high confidence">
              <a:extLst>
                <a:ext uri="{FF2B5EF4-FFF2-40B4-BE49-F238E27FC236}">
                  <a16:creationId xmlns:a16="http://schemas.microsoft.com/office/drawing/2014/main" id="{E7BD1356-1AE0-42C1-9003-2BB689099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777" y="2138359"/>
              <a:ext cx="1471616" cy="1471616"/>
            </a:xfrm>
            <a:prstGeom prst="rect">
              <a:avLst/>
            </a:prstGeom>
          </p:spPr>
        </p:pic>
        <p:pic>
          <p:nvPicPr>
            <p:cNvPr id="19" name="Picture 18" descr="A small room&#10;&#10;Description generated with very high confidence">
              <a:extLst>
                <a:ext uri="{FF2B5EF4-FFF2-40B4-BE49-F238E27FC236}">
                  <a16:creationId xmlns:a16="http://schemas.microsoft.com/office/drawing/2014/main" id="{30F7FADD-A020-4B0D-8220-8B01BA5C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007" y="3552825"/>
              <a:ext cx="1333500" cy="1333500"/>
            </a:xfrm>
            <a:prstGeom prst="rect">
              <a:avLst/>
            </a:prstGeom>
          </p:spPr>
        </p:pic>
        <p:pic>
          <p:nvPicPr>
            <p:cNvPr id="21" name="Picture 20" descr="A double door in a room&#10;&#10;Description generated with very high confidence">
              <a:extLst>
                <a:ext uri="{FF2B5EF4-FFF2-40B4-BE49-F238E27FC236}">
                  <a16:creationId xmlns:a16="http://schemas.microsoft.com/office/drawing/2014/main" id="{B071D85A-740D-48AF-9BDB-856BDF7E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49" y="3486150"/>
              <a:ext cx="1400175" cy="1400175"/>
            </a:xfrm>
            <a:prstGeom prst="rect">
              <a:avLst/>
            </a:prstGeom>
          </p:spPr>
        </p:pic>
        <p:pic>
          <p:nvPicPr>
            <p:cNvPr id="23" name="Picture 22" descr="A room with a wooden floor&#10;&#10;Description generated with very high confidence">
              <a:extLst>
                <a:ext uri="{FF2B5EF4-FFF2-40B4-BE49-F238E27FC236}">
                  <a16:creationId xmlns:a16="http://schemas.microsoft.com/office/drawing/2014/main" id="{B7614601-D285-472A-97FD-7DE1A850C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472" y="3833018"/>
              <a:ext cx="1571625" cy="1571625"/>
            </a:xfrm>
            <a:prstGeom prst="rect">
              <a:avLst/>
            </a:prstGeom>
          </p:spPr>
        </p:pic>
        <p:pic>
          <p:nvPicPr>
            <p:cNvPr id="25" name="Picture 24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56F1FC95-F67A-498E-B677-4F9CC04E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617" y="367505"/>
              <a:ext cx="1530349" cy="1147762"/>
            </a:xfrm>
            <a:prstGeom prst="rect">
              <a:avLst/>
            </a:prstGeom>
          </p:spPr>
        </p:pic>
        <p:pic>
          <p:nvPicPr>
            <p:cNvPr id="29" name="Picture 28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CEEAD306-3154-48FC-82D4-59ECC739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98" y="1993105"/>
              <a:ext cx="1652589" cy="1652589"/>
            </a:xfrm>
            <a:prstGeom prst="rect">
              <a:avLst/>
            </a:prstGeom>
          </p:spPr>
        </p:pic>
        <p:pic>
          <p:nvPicPr>
            <p:cNvPr id="31" name="Picture 30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8B492432-6041-4A47-A52C-DC90FAB9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685" y="4301840"/>
              <a:ext cx="1652589" cy="1652589"/>
            </a:xfrm>
            <a:prstGeom prst="rect">
              <a:avLst/>
            </a:prstGeom>
          </p:spPr>
        </p:pic>
        <p:pic>
          <p:nvPicPr>
            <p:cNvPr id="33" name="Picture 32" descr="A kitchen with a stove and a microwave&#10;&#10;Description generated with very high confidence">
              <a:extLst>
                <a:ext uri="{FF2B5EF4-FFF2-40B4-BE49-F238E27FC236}">
                  <a16:creationId xmlns:a16="http://schemas.microsoft.com/office/drawing/2014/main" id="{A76CBF59-EEA2-4BD3-A1D3-9D255F5A4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3806252"/>
              <a:ext cx="1209675" cy="1209675"/>
            </a:xfrm>
            <a:prstGeom prst="rect">
              <a:avLst/>
            </a:prstGeom>
          </p:spPr>
        </p:pic>
        <p:pic>
          <p:nvPicPr>
            <p:cNvPr id="35" name="Picture 34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D962F417-7EDA-4190-8BE6-CE361660C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875" y="419089"/>
              <a:ext cx="1785945" cy="1785945"/>
            </a:xfrm>
            <a:prstGeom prst="rect">
              <a:avLst/>
            </a:prstGeom>
          </p:spPr>
        </p:pic>
        <p:pic>
          <p:nvPicPr>
            <p:cNvPr id="37" name="Picture 36" descr="A stove top oven sitting inside of a car&#10;&#10;Description generated with high confidence">
              <a:extLst>
                <a:ext uri="{FF2B5EF4-FFF2-40B4-BE49-F238E27FC236}">
                  <a16:creationId xmlns:a16="http://schemas.microsoft.com/office/drawing/2014/main" id="{1B3EDB63-7498-4982-8D52-44F639F6D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2566" y="2314575"/>
              <a:ext cx="1655762" cy="1655762"/>
            </a:xfrm>
            <a:prstGeom prst="rect">
              <a:avLst/>
            </a:prstGeom>
          </p:spPr>
        </p:pic>
        <p:pic>
          <p:nvPicPr>
            <p:cNvPr id="39" name="Picture 38" descr="A living room filled with furniture and a fireplace&#10;&#10;Description generated with very high confidence">
              <a:extLst>
                <a:ext uri="{FF2B5EF4-FFF2-40B4-BE49-F238E27FC236}">
                  <a16:creationId xmlns:a16="http://schemas.microsoft.com/office/drawing/2014/main" id="{9FF3BBC5-D779-4FE7-9872-EAE6EB4B6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0" y="4962524"/>
              <a:ext cx="1704976" cy="1704976"/>
            </a:xfrm>
            <a:prstGeom prst="rect">
              <a:avLst/>
            </a:prstGeom>
          </p:spPr>
        </p:pic>
        <p:pic>
          <p:nvPicPr>
            <p:cNvPr id="41" name="Picture 40" descr="A living room filled with furniture and a fire place&#10;&#10;Description generated with very high confidence">
              <a:extLst>
                <a:ext uri="{FF2B5EF4-FFF2-40B4-BE49-F238E27FC236}">
                  <a16:creationId xmlns:a16="http://schemas.microsoft.com/office/drawing/2014/main" id="{2AD4538D-C5EE-4729-95D0-8A352C6C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5126549"/>
              <a:ext cx="1655762" cy="1655762"/>
            </a:xfrm>
            <a:prstGeom prst="rect">
              <a:avLst/>
            </a:prstGeom>
          </p:spPr>
        </p:pic>
        <p:pic>
          <p:nvPicPr>
            <p:cNvPr id="43" name="Picture 42" descr="A shelf filled with food&#10;&#10;Description generated with high confidence">
              <a:extLst>
                <a:ext uri="{FF2B5EF4-FFF2-40B4-BE49-F238E27FC236}">
                  <a16:creationId xmlns:a16="http://schemas.microsoft.com/office/drawing/2014/main" id="{89243423-F2DB-4276-88E2-FE652B05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375" y="5512364"/>
              <a:ext cx="952460" cy="1269947"/>
            </a:xfrm>
            <a:prstGeom prst="rect">
              <a:avLst/>
            </a:prstGeom>
          </p:spPr>
        </p:pic>
        <p:pic>
          <p:nvPicPr>
            <p:cNvPr id="45" name="Picture 44" descr="A picture containing refrigerator, cabinet, indoor, furniture&#10;&#10;Description generated with very high confidence">
              <a:extLst>
                <a:ext uri="{FF2B5EF4-FFF2-40B4-BE49-F238E27FC236}">
                  <a16:creationId xmlns:a16="http://schemas.microsoft.com/office/drawing/2014/main" id="{16BA917D-B934-43CE-B087-9BA9A1D2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678" y="4152618"/>
              <a:ext cx="1197248" cy="1792288"/>
            </a:xfrm>
            <a:prstGeom prst="rect">
              <a:avLst/>
            </a:prstGeom>
          </p:spPr>
        </p:pic>
        <p:pic>
          <p:nvPicPr>
            <p:cNvPr id="47" name="Picture 46" descr="A large room&#10;&#10;Description generated with very high confidence">
              <a:extLst>
                <a:ext uri="{FF2B5EF4-FFF2-40B4-BE49-F238E27FC236}">
                  <a16:creationId xmlns:a16="http://schemas.microsoft.com/office/drawing/2014/main" id="{007B4A8B-FEEC-448D-8214-8157D563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048" y="5267266"/>
              <a:ext cx="1374327" cy="137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37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6E580AB-2692-4702-91F5-9B58694ECBED}"/>
              </a:ext>
            </a:extLst>
          </p:cNvPr>
          <p:cNvGrpSpPr/>
          <p:nvPr/>
        </p:nvGrpSpPr>
        <p:grpSpPr>
          <a:xfrm>
            <a:off x="738323" y="417250"/>
            <a:ext cx="10884038" cy="6381831"/>
            <a:chOff x="738323" y="417250"/>
            <a:chExt cx="10884038" cy="63818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498FB9-EB55-40E6-B86C-B0805BC12B0D}"/>
                </a:ext>
              </a:extLst>
            </p:cNvPr>
            <p:cNvSpPr/>
            <p:nvPr/>
          </p:nvSpPr>
          <p:spPr>
            <a:xfrm>
              <a:off x="2954785" y="332302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Support </a:t>
              </a:r>
            </a:p>
            <a:p>
              <a:pPr algn="ctr"/>
              <a:r>
                <a:rPr lang="en-US" dirty="0"/>
                <a:t>Vector Machine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DCE467-B6D3-472C-9292-ED5E2D15DC5C}"/>
                </a:ext>
              </a:extLst>
            </p:cNvPr>
            <p:cNvSpPr/>
            <p:nvPr/>
          </p:nvSpPr>
          <p:spPr>
            <a:xfrm>
              <a:off x="738323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Logistic </a:t>
              </a:r>
            </a:p>
            <a:p>
              <a:pPr algn="ctr"/>
              <a:r>
                <a:rPr lang="en-US" dirty="0"/>
                <a:t>Regression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4AA0D6-CB07-43FA-A70A-610E1E532888}"/>
                </a:ext>
              </a:extLst>
            </p:cNvPr>
            <p:cNvSpPr/>
            <p:nvPr/>
          </p:nvSpPr>
          <p:spPr>
            <a:xfrm>
              <a:off x="4314547" y="471625"/>
              <a:ext cx="3949082" cy="985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Feature Extraction  </a:t>
              </a:r>
            </a:p>
            <a:p>
              <a:pPr algn="ctr"/>
              <a:r>
                <a:rPr lang="en-US" dirty="0"/>
                <a:t>InceptionV3</a:t>
              </a:r>
            </a:p>
            <a:p>
              <a:pPr algn="ctr"/>
              <a:r>
                <a:rPr lang="en-US" dirty="0"/>
                <a:t>Image net Weights</a:t>
              </a:r>
            </a:p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5C1D2E-DB69-49C3-A570-B3ECBFFD23D3}"/>
                </a:ext>
              </a:extLst>
            </p:cNvPr>
            <p:cNvSpPr/>
            <p:nvPr/>
          </p:nvSpPr>
          <p:spPr>
            <a:xfrm>
              <a:off x="5140891" y="3335061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3BA12-F243-4AE6-B3FF-DA227B14CAAE}"/>
                </a:ext>
              </a:extLst>
            </p:cNvPr>
            <p:cNvSpPr/>
            <p:nvPr/>
          </p:nvSpPr>
          <p:spPr>
            <a:xfrm>
              <a:off x="7195612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7FFD7A-D3C6-48DB-91C2-721FDE3D0D2C}"/>
                </a:ext>
              </a:extLst>
            </p:cNvPr>
            <p:cNvSpPr/>
            <p:nvPr/>
          </p:nvSpPr>
          <p:spPr>
            <a:xfrm>
              <a:off x="2894121" y="2031320"/>
              <a:ext cx="7199790" cy="7989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Bottleneck Layer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945455-BD9C-46AD-AE9B-4C79869804B3}"/>
                </a:ext>
              </a:extLst>
            </p:cNvPr>
            <p:cNvSpPr/>
            <p:nvPr/>
          </p:nvSpPr>
          <p:spPr>
            <a:xfrm>
              <a:off x="2977413" y="456031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Logistic </a:t>
              </a:r>
            </a:p>
          </p:txBody>
        </p:sp>
        <p:sp>
          <p:nvSpPr>
            <p:cNvPr id="35" name="Flowchart: Magnetic Disk 34">
              <a:extLst>
                <a:ext uri="{FF2B5EF4-FFF2-40B4-BE49-F238E27FC236}">
                  <a16:creationId xmlns:a16="http://schemas.microsoft.com/office/drawing/2014/main" id="{45530C3C-2EEA-4E1C-A8D2-AC5C657E730B}"/>
                </a:ext>
              </a:extLst>
            </p:cNvPr>
            <p:cNvSpPr/>
            <p:nvPr/>
          </p:nvSpPr>
          <p:spPr>
            <a:xfrm>
              <a:off x="1326777" y="417250"/>
              <a:ext cx="1961965" cy="10941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</a:t>
              </a:r>
            </a:p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2E83FAEB-F0B9-4AF3-8210-2DAB6DEC9FFF}"/>
                </a:ext>
              </a:extLst>
            </p:cNvPr>
            <p:cNvSpPr/>
            <p:nvPr/>
          </p:nvSpPr>
          <p:spPr>
            <a:xfrm>
              <a:off x="9289434" y="582597"/>
              <a:ext cx="1228295" cy="798990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Images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B61AB90-9154-4F79-B598-E3526A45E82A}"/>
                </a:ext>
              </a:extLst>
            </p:cNvPr>
            <p:cNvCxnSpPr/>
            <p:nvPr/>
          </p:nvCxnSpPr>
          <p:spPr>
            <a:xfrm>
              <a:off x="3288742" y="1091953"/>
              <a:ext cx="100065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309EA6-1753-42D4-A9F7-DE8D1CBFF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3630" y="1091953"/>
              <a:ext cx="1025804" cy="739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D15011-3D18-446C-8AB2-6ADBA5DB7BBA}"/>
                </a:ext>
              </a:extLst>
            </p:cNvPr>
            <p:cNvCxnSpPr>
              <a:cxnSpLocks/>
            </p:cNvCxnSpPr>
            <p:nvPr/>
          </p:nvCxnSpPr>
          <p:spPr>
            <a:xfrm>
              <a:off x="5280560" y="1485158"/>
              <a:ext cx="0" cy="5655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15BA0F-E215-4374-A700-A8AAA0D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7577352" y="1484972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AFF15CD-A6AF-47CD-AFC0-F6A8CA8558E2}"/>
                </a:ext>
              </a:extLst>
            </p:cNvPr>
            <p:cNvGrpSpPr/>
            <p:nvPr/>
          </p:nvGrpSpPr>
          <p:grpSpPr>
            <a:xfrm>
              <a:off x="2363550" y="2857855"/>
              <a:ext cx="6257450" cy="508617"/>
              <a:chOff x="2006179" y="2849731"/>
              <a:chExt cx="6257450" cy="508617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B8C95E5-9EC5-45FB-BCD2-F8AF071FC3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E28340A-8CD6-4F5B-BC8E-05B90DA3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092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2871C5F-CCB2-4BE5-ADD9-E0A5DE460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32094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E8B3761-A1B9-40F9-8C39-23CAD0EB0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4F9A4AB-900B-40A6-A4FB-D6119EAE3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24135"/>
                <a:ext cx="6257450" cy="929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649D101-2ADF-4486-B8DC-FCB9F387AF94}"/>
                  </a:ext>
                </a:extLst>
              </p:cNvPr>
              <p:cNvCxnSpPr/>
              <p:nvPr/>
            </p:nvCxnSpPr>
            <p:spPr>
              <a:xfrm>
                <a:off x="5280560" y="2849731"/>
                <a:ext cx="0" cy="182363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5291DC-6B3A-4761-AD18-3ACDFA4353DB}"/>
                </a:ext>
              </a:extLst>
            </p:cNvPr>
            <p:cNvSpPr/>
            <p:nvPr/>
          </p:nvSpPr>
          <p:spPr>
            <a:xfrm>
              <a:off x="5253492" y="456234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SVM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C058676-3336-4A52-A492-0E2690CE7E84}"/>
                </a:ext>
              </a:extLst>
            </p:cNvPr>
            <p:cNvSpPr/>
            <p:nvPr/>
          </p:nvSpPr>
          <p:spPr>
            <a:xfrm>
              <a:off x="7461085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8DAF59-72CA-4305-B36A-FB575B854719}"/>
                </a:ext>
              </a:extLst>
            </p:cNvPr>
            <p:cNvSpPr/>
            <p:nvPr/>
          </p:nvSpPr>
          <p:spPr>
            <a:xfrm>
              <a:off x="9680241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</a:t>
              </a:r>
            </a:p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5FD0E66-F26F-4B5A-894D-E1888CE824F0}"/>
                </a:ext>
              </a:extLst>
            </p:cNvPr>
            <p:cNvCxnSpPr>
              <a:cxnSpLocks/>
            </p:cNvCxnSpPr>
            <p:nvPr/>
          </p:nvCxnSpPr>
          <p:spPr>
            <a:xfrm>
              <a:off x="1720538" y="4068585"/>
              <a:ext cx="1294471" cy="8695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8518345-4D1A-4822-853C-C9228E185D49}"/>
                </a:ext>
              </a:extLst>
            </p:cNvPr>
            <p:cNvCxnSpPr>
              <a:cxnSpLocks/>
            </p:cNvCxnSpPr>
            <p:nvPr/>
          </p:nvCxnSpPr>
          <p:spPr>
            <a:xfrm>
              <a:off x="3789086" y="4127021"/>
              <a:ext cx="1523343" cy="7375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170D8CA-28A4-4DA9-83D4-D8DCBBEAC5FD}"/>
                </a:ext>
              </a:extLst>
            </p:cNvPr>
            <p:cNvCxnSpPr>
              <a:cxnSpLocks/>
            </p:cNvCxnSpPr>
            <p:nvPr/>
          </p:nvCxnSpPr>
          <p:spPr>
            <a:xfrm>
              <a:off x="8271762" y="4044525"/>
              <a:ext cx="1467416" cy="8723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B0EA55C-4CA8-40B8-91EB-F45D54CBA97D}"/>
                </a:ext>
              </a:extLst>
            </p:cNvPr>
            <p:cNvCxnSpPr>
              <a:cxnSpLocks/>
            </p:cNvCxnSpPr>
            <p:nvPr/>
          </p:nvCxnSpPr>
          <p:spPr>
            <a:xfrm>
              <a:off x="6084739" y="4095731"/>
              <a:ext cx="1435283" cy="760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719BC4C-0B39-4595-9EEB-DE4CC9BF1159}"/>
                </a:ext>
              </a:extLst>
            </p:cNvPr>
            <p:cNvGrpSpPr/>
            <p:nvPr/>
          </p:nvGrpSpPr>
          <p:grpSpPr>
            <a:xfrm>
              <a:off x="4451282" y="2857855"/>
              <a:ext cx="6257450" cy="1753899"/>
              <a:chOff x="4451282" y="2857855"/>
              <a:chExt cx="6257450" cy="1753899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D7C3204-79A9-4804-826B-A0EA41CB6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2B7B927-3F08-423F-A854-F8106171A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8195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98FE845-87DE-4F98-9F5E-36D0263A6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1103" y="4285500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CA9679A-AAC2-446C-B010-80997697A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2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C5ADC7D-55A7-4267-99C7-73B5F01AB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77541"/>
                <a:ext cx="6257450" cy="92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EF05F3B-52D5-4BA7-A034-B1E249909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885" y="2857855"/>
                <a:ext cx="30894" cy="14135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47704F6-6DFD-4EA0-8C09-82617FEBF48F}"/>
                </a:ext>
              </a:extLst>
            </p:cNvPr>
            <p:cNvGrpSpPr/>
            <p:nvPr/>
          </p:nvGrpSpPr>
          <p:grpSpPr>
            <a:xfrm>
              <a:off x="3651366" y="5561822"/>
              <a:ext cx="7301551" cy="1237259"/>
              <a:chOff x="3651366" y="5561822"/>
              <a:chExt cx="7301551" cy="123725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1470620-CA24-4E17-91FC-10F88B1A20DB}"/>
                  </a:ext>
                </a:extLst>
              </p:cNvPr>
              <p:cNvSpPr/>
              <p:nvPr/>
            </p:nvSpPr>
            <p:spPr>
              <a:xfrm>
                <a:off x="3651366" y="5561822"/>
                <a:ext cx="7301551" cy="12372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45027-EAD8-46B1-9AA6-B8F05779E6CB}"/>
                  </a:ext>
                </a:extLst>
              </p:cNvPr>
              <p:cNvSpPr txBox="1"/>
              <p:nvPr/>
            </p:nvSpPr>
            <p:spPr>
              <a:xfrm>
                <a:off x="4199705" y="5820602"/>
                <a:ext cx="662273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 Model Evaluation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36ADC56-1232-4951-B77E-42BDA2F3F506}"/>
                  </a:ext>
                </a:extLst>
              </p:cNvPr>
              <p:cNvSpPr txBox="1"/>
              <p:nvPr/>
            </p:nvSpPr>
            <p:spPr>
              <a:xfrm>
                <a:off x="4220463" y="6298750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Accuracy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38DD01E-F195-4479-A114-E16DA7382617}"/>
                  </a:ext>
                </a:extLst>
              </p:cNvPr>
              <p:cNvSpPr txBox="1"/>
              <p:nvPr/>
            </p:nvSpPr>
            <p:spPr>
              <a:xfrm>
                <a:off x="6909754" y="6311722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Recall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E69680-5B0A-4435-9386-73F14D2DA7D2}"/>
                  </a:ext>
                </a:extLst>
              </p:cNvPr>
              <p:cNvSpPr txBox="1"/>
              <p:nvPr/>
            </p:nvSpPr>
            <p:spPr>
              <a:xfrm>
                <a:off x="8271762" y="6306021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92153A7-2710-476E-877B-53131CD932F9}"/>
                  </a:ext>
                </a:extLst>
              </p:cNvPr>
              <p:cNvSpPr txBox="1"/>
              <p:nvPr/>
            </p:nvSpPr>
            <p:spPr>
              <a:xfrm>
                <a:off x="9596599" y="6292019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Confusion</a:t>
                </a:r>
              </a:p>
            </p:txBody>
          </p: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E87A05E-3D15-4995-B3B7-A87DA5FCD1A0}"/>
                </a:ext>
              </a:extLst>
            </p:cNvPr>
            <p:cNvCxnSpPr>
              <a:cxnSpLocks/>
            </p:cNvCxnSpPr>
            <p:nvPr/>
          </p:nvCxnSpPr>
          <p:spPr>
            <a:xfrm>
              <a:off x="4314547" y="5299191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AA6980F-7E5B-4E58-B1F2-07E7B18DF9D8}"/>
                </a:ext>
              </a:extLst>
            </p:cNvPr>
            <p:cNvCxnSpPr>
              <a:cxnSpLocks/>
            </p:cNvCxnSpPr>
            <p:nvPr/>
          </p:nvCxnSpPr>
          <p:spPr>
            <a:xfrm>
              <a:off x="6285029" y="5290870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2C7DC1-AD53-43BB-9927-4B39812BD0CE}"/>
                </a:ext>
              </a:extLst>
            </p:cNvPr>
            <p:cNvCxnSpPr>
              <a:cxnSpLocks/>
            </p:cNvCxnSpPr>
            <p:nvPr/>
          </p:nvCxnSpPr>
          <p:spPr>
            <a:xfrm>
              <a:off x="8536789" y="5216655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5EDDCB8-61D7-4D74-8AAB-709E0342A82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732" y="5255039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B922E7B-333B-44FB-BB3E-D52E87A3F15F}"/>
                </a:ext>
              </a:extLst>
            </p:cNvPr>
            <p:cNvSpPr txBox="1"/>
            <p:nvPr/>
          </p:nvSpPr>
          <p:spPr>
            <a:xfrm>
              <a:off x="5547746" y="6303127"/>
              <a:ext cx="12258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69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F77197-7E8F-4AFD-8E79-EEFE4FBBEF6C}"/>
              </a:ext>
            </a:extLst>
          </p:cNvPr>
          <p:cNvSpPr txBox="1"/>
          <p:nvPr/>
        </p:nvSpPr>
        <p:spPr>
          <a:xfrm>
            <a:off x="2448899" y="2459504"/>
            <a:ext cx="729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How did the  models perform?</a:t>
            </a:r>
          </a:p>
        </p:txBody>
      </p:sp>
    </p:spTree>
    <p:extLst>
      <p:ext uri="{BB962C8B-B14F-4D97-AF65-F5344CB8AC3E}">
        <p14:creationId xmlns:p14="http://schemas.microsoft.com/office/powerpoint/2010/main" val="117698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36761" y="4126150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6761" y="543129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8008734" y="288632"/>
            <a:ext cx="3899007" cy="3237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8156817" y="3662617"/>
            <a:ext cx="3750924" cy="299681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382117" y="3797174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A657DC-9A7A-47F3-9EA3-C35CCAD6CBC8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Accuracy</a:t>
            </a: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D6335CEE-19EB-4B9B-AA07-B51C68B012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05836" y="803749"/>
            <a:ext cx="914400" cy="91440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42374DF0-F464-4CC7-A897-E7F2DA2035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92961" y="2089154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7E8F4DE9-50AA-4441-AAB4-FCBA505004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20236" y="543129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AAA17-FD74-481F-88A5-B471DCF145A0}"/>
              </a:ext>
            </a:extLst>
          </p:cNvPr>
          <p:cNvSpPr txBox="1"/>
          <p:nvPr/>
        </p:nvSpPr>
        <p:spPr>
          <a:xfrm>
            <a:off x="4697268" y="1282559"/>
            <a:ext cx="1993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13237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057329-29F3-44C3-96B6-076A66D1B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51" b="3014"/>
          <a:stretch/>
        </p:blipFill>
        <p:spPr>
          <a:xfrm>
            <a:off x="1366407" y="566498"/>
            <a:ext cx="3920685" cy="303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BF13E-EE43-4599-86D4-7E402E84D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9" b="6284"/>
          <a:stretch/>
        </p:blipFill>
        <p:spPr>
          <a:xfrm>
            <a:off x="1322721" y="3747071"/>
            <a:ext cx="4008056" cy="303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8316B-9E87-4D57-BC97-93DB0C662D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1" b="7098"/>
          <a:stretch/>
        </p:blipFill>
        <p:spPr>
          <a:xfrm>
            <a:off x="6443898" y="566498"/>
            <a:ext cx="3803375" cy="3013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54CE4-E86C-436F-998F-789DBC4C9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3" b="7389"/>
          <a:stretch/>
        </p:blipFill>
        <p:spPr>
          <a:xfrm>
            <a:off x="6502207" y="3747071"/>
            <a:ext cx="3745066" cy="2945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7F7515-823D-4BB1-9445-A8A18654D1D4}"/>
              </a:ext>
            </a:extLst>
          </p:cNvPr>
          <p:cNvSpPr txBox="1"/>
          <p:nvPr/>
        </p:nvSpPr>
        <p:spPr>
          <a:xfrm>
            <a:off x="2383087" y="157240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814AE-7B1C-4EFF-BFFD-C24817ABC1E5}"/>
              </a:ext>
            </a:extLst>
          </p:cNvPr>
          <p:cNvSpPr txBox="1"/>
          <p:nvPr/>
        </p:nvSpPr>
        <p:spPr>
          <a:xfrm>
            <a:off x="7337095" y="197166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27114-D6AD-491C-9612-6B4978F34DA2}"/>
              </a:ext>
            </a:extLst>
          </p:cNvPr>
          <p:cNvSpPr txBox="1"/>
          <p:nvPr/>
        </p:nvSpPr>
        <p:spPr>
          <a:xfrm>
            <a:off x="2383087" y="3482067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48B9F-2B5A-46ED-8AE9-7C962F956A4C}"/>
              </a:ext>
            </a:extLst>
          </p:cNvPr>
          <p:cNvSpPr txBox="1"/>
          <p:nvPr/>
        </p:nvSpPr>
        <p:spPr>
          <a:xfrm>
            <a:off x="7409636" y="3482067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XGBOOST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099848-431E-4A0D-8D45-9108BBEDA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19020"/>
              </p:ext>
            </p:extLst>
          </p:nvPr>
        </p:nvGraphicFramePr>
        <p:xfrm>
          <a:off x="10472614" y="1212527"/>
          <a:ext cx="1617785" cy="4766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226">
                  <a:extLst>
                    <a:ext uri="{9D8B030D-6E8A-4147-A177-3AD203B41FA5}">
                      <a16:colId xmlns:a16="http://schemas.microsoft.com/office/drawing/2014/main" val="2498841583"/>
                    </a:ext>
                  </a:extLst>
                </a:gridCol>
                <a:gridCol w="1333559">
                  <a:extLst>
                    <a:ext uri="{9D8B030D-6E8A-4147-A177-3AD203B41FA5}">
                      <a16:colId xmlns:a16="http://schemas.microsoft.com/office/drawing/2014/main" val="366433869"/>
                    </a:ext>
                  </a:extLst>
                </a:gridCol>
              </a:tblGrid>
              <a:tr h="6338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bathroom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284565"/>
                  </a:ext>
                </a:extLst>
              </a:tr>
              <a:tr h="63384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bedroom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12446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738613"/>
                  </a:ext>
                </a:extLst>
              </a:tr>
              <a:tr h="63925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Dining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273394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kitchen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55423"/>
                  </a:ext>
                </a:extLst>
              </a:tr>
              <a:tr h="63925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Living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4867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10480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staircase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7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53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9B82BB-BA29-410D-95BF-D1AEB9002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89690"/>
              </p:ext>
            </p:extLst>
          </p:nvPr>
        </p:nvGraphicFramePr>
        <p:xfrm>
          <a:off x="1898650" y="2687320"/>
          <a:ext cx="8128000" cy="2017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957047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66841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453755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05025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69069039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761263"/>
                  </a:ext>
                </a:extLst>
              </a:tr>
              <a:tr h="135191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0534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638F923-A795-4B1B-B831-C1D3946B5DA3}"/>
              </a:ext>
            </a:extLst>
          </p:cNvPr>
          <p:cNvSpPr txBox="1"/>
          <p:nvPr/>
        </p:nvSpPr>
        <p:spPr>
          <a:xfrm>
            <a:off x="3752850" y="1581149"/>
            <a:ext cx="46863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40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54411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C56F10-0C93-48C0-AB78-76113619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r="2616"/>
          <a:stretch/>
        </p:blipFill>
        <p:spPr>
          <a:xfrm>
            <a:off x="1211272" y="2252705"/>
            <a:ext cx="9598956" cy="180964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3502972-3A96-4813-8C11-C4E3DF39FDA0}"/>
              </a:ext>
            </a:extLst>
          </p:cNvPr>
          <p:cNvSpPr/>
          <p:nvPr/>
        </p:nvSpPr>
        <p:spPr>
          <a:xfrm>
            <a:off x="676275" y="1969533"/>
            <a:ext cx="295275" cy="20999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FB297-D155-41BC-8D89-B20D0CF1524B}"/>
              </a:ext>
            </a:extLst>
          </p:cNvPr>
          <p:cNvSpPr txBox="1"/>
          <p:nvPr/>
        </p:nvSpPr>
        <p:spPr>
          <a:xfrm>
            <a:off x="190500" y="1600200"/>
            <a:ext cx="53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Fitting</a:t>
            </a:r>
          </a:p>
        </p:txBody>
      </p:sp>
    </p:spTree>
    <p:extLst>
      <p:ext uri="{BB962C8B-B14F-4D97-AF65-F5344CB8AC3E}">
        <p14:creationId xmlns:p14="http://schemas.microsoft.com/office/powerpoint/2010/main" val="315299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5390</TotalTime>
  <Words>200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Judith</dc:creator>
  <cp:lastModifiedBy>Judith</cp:lastModifiedBy>
  <cp:revision>64</cp:revision>
  <dcterms:created xsi:type="dcterms:W3CDTF">2018-10-05T21:29:10Z</dcterms:created>
  <dcterms:modified xsi:type="dcterms:W3CDTF">2018-10-15T12:56:58Z</dcterms:modified>
</cp:coreProperties>
</file>